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  <p:sldMasterId id="2147483803" r:id="rId5"/>
    <p:sldMasterId id="2147483815" r:id="rId6"/>
    <p:sldMasterId id="2147483827" r:id="rId7"/>
    <p:sldMasterId id="2147483839" r:id="rId8"/>
  </p:sldMasterIdLst>
  <p:notesMasterIdLst>
    <p:notesMasterId r:id="rId30"/>
  </p:notesMasterIdLst>
  <p:handoutMasterIdLst>
    <p:handoutMasterId r:id="rId31"/>
  </p:handoutMasterIdLst>
  <p:sldIdLst>
    <p:sldId id="256" r:id="rId9"/>
    <p:sldId id="285" r:id="rId10"/>
    <p:sldId id="304" r:id="rId11"/>
    <p:sldId id="303" r:id="rId12"/>
    <p:sldId id="296" r:id="rId13"/>
    <p:sldId id="305" r:id="rId14"/>
    <p:sldId id="300" r:id="rId15"/>
    <p:sldId id="297" r:id="rId16"/>
    <p:sldId id="307" r:id="rId17"/>
    <p:sldId id="310" r:id="rId18"/>
    <p:sldId id="311" r:id="rId19"/>
    <p:sldId id="309" r:id="rId20"/>
    <p:sldId id="306" r:id="rId21"/>
    <p:sldId id="323" r:id="rId22"/>
    <p:sldId id="317" r:id="rId23"/>
    <p:sldId id="322" r:id="rId24"/>
    <p:sldId id="320" r:id="rId25"/>
    <p:sldId id="319" r:id="rId26"/>
    <p:sldId id="318" r:id="rId27"/>
    <p:sldId id="295" r:id="rId28"/>
    <p:sldId id="301" r:id="rId2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E0E"/>
    <a:srgbClr val="1FC6D3"/>
    <a:srgbClr val="1FBFCB"/>
    <a:srgbClr val="000000"/>
    <a:srgbClr val="FF99CC"/>
    <a:srgbClr val="FFCC00"/>
    <a:srgbClr val="78BE21"/>
    <a:srgbClr val="003865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984" autoAdjust="0"/>
  </p:normalViewPr>
  <p:slideViewPr>
    <p:cSldViewPr snapToGrid="0">
      <p:cViewPr varScale="1">
        <p:scale>
          <a:sx n="115" d="100"/>
          <a:sy n="115" d="100"/>
        </p:scale>
        <p:origin x="312" y="114"/>
      </p:cViewPr>
      <p:guideLst>
        <p:guide orient="horz" pos="2472"/>
        <p:guide pos="37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9/17/2018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9/17/2018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4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Recently acquired</a:t>
            </a:r>
            <a:r>
              <a:rPr lang="en-US" baseline="0" dirty="0" smtClean="0"/>
              <a:t> shallow drill rig for surficial well installation for state agencies  - DNR PCA MDA</a:t>
            </a:r>
          </a:p>
          <a:p>
            <a:r>
              <a:rPr lang="en-US" baseline="0" dirty="0" smtClean="0"/>
              <a:t>Sense of urgency –limited resources increased demand.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E366E8-888B-48B3-9BDB-6C8F7C498B6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471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Excess sediment in</a:t>
            </a:r>
            <a:r>
              <a:rPr lang="en-US" baseline="0" dirty="0" smtClean="0"/>
              <a:t> rivers</a:t>
            </a:r>
            <a:r>
              <a:rPr lang="en-US" dirty="0" smtClean="0"/>
              <a:t> indicates soil loss, exacerbates costs of dredging, degrades water quality, increases flooding, fills in Lake Pepin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DCAD1-2CA9-4408-B6B5-C6F14056C49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0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title="minnesota department of natural resources 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14" y="1565328"/>
            <a:ext cx="7127143" cy="13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E64C2-2C1F-4C15-AC01-2F033C8ADEAD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9A815-F5D9-4004-8849-357296858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8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865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80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78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35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16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63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6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44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1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 smtClean="0"/>
              <a:t>Firstname</a:t>
            </a:r>
            <a:r>
              <a:rPr lang="en-US" sz="1800" dirty="0" smtClean="0"/>
              <a:t> </a:t>
            </a:r>
            <a:r>
              <a:rPr lang="en-US" sz="1800" dirty="0" err="1" smtClean="0"/>
              <a:t>Lastname</a:t>
            </a:r>
            <a:r>
              <a:rPr lang="en-US" sz="1800" dirty="0" smtClean="0"/>
              <a:t> | Job Title</a:t>
            </a:r>
          </a:p>
          <a:p>
            <a:r>
              <a:rPr lang="en-US" sz="180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title="minnesota department of natural resources 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239" y="1627322"/>
            <a:ext cx="7211521" cy="132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49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48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87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90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16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60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66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411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34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0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82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07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96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40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46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25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96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7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858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526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499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1341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178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759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96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7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751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32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0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468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931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54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85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7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2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title="minnesota department of natural resources 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66" y="548442"/>
            <a:ext cx="4978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Optional Tagline Goes Here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</a:t>
            </a:r>
            <a:r>
              <a:rPr lang="en-US" dirty="0" smtClean="0">
                <a:solidFill>
                  <a:schemeClr val="tx2"/>
                </a:solidFill>
              </a:rPr>
              <a:t>mn.gov/</a:t>
            </a:r>
            <a:r>
              <a:rPr lang="en-US" dirty="0" err="1" smtClean="0">
                <a:solidFill>
                  <a:schemeClr val="tx2"/>
                </a:solidFill>
              </a:rPr>
              <a:t>websiteurl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title="minnesota department of natural resources 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66" y="548442"/>
            <a:ext cx="4978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BCA50-5292-45A3-8C41-6A98933B23EE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89B95-218E-47F5-9C66-C35065705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0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Optional Tagline Goes Here </a:t>
            </a:r>
            <a:r>
              <a:rPr lang="en-US" dirty="0" smtClean="0">
                <a:solidFill>
                  <a:schemeClr val="accent1"/>
                </a:solidFill>
              </a:rPr>
              <a:t>|</a:t>
            </a:r>
            <a:r>
              <a:rPr lang="en-US" dirty="0" smtClean="0"/>
              <a:t> mn.gov/</a:t>
            </a:r>
            <a:r>
              <a:rPr lang="en-US" dirty="0" err="1" smtClean="0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12" r:id="rId3"/>
    <p:sldLayoutId id="2147483790" r:id="rId4"/>
    <p:sldLayoutId id="2147483780" r:id="rId5"/>
    <p:sldLayoutId id="2147483800" r:id="rId6"/>
    <p:sldLayoutId id="2147483798" r:id="rId7"/>
    <p:sldLayoutId id="2147483797" r:id="rId8"/>
    <p:sldLayoutId id="2147483801" r:id="rId9"/>
    <p:sldLayoutId id="2147483802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0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9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5ED1C-8051-4D66-A403-7EB92A4C6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448DD-249F-4D9A-A99D-CC513C84CE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67A9A-73FB-43DE-AFD4-8A2AD43CE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36A8-1069-491F-962C-DFEEF609DB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98033"/>
            <a:ext cx="12192000" cy="2383436"/>
          </a:xfrm>
        </p:spPr>
        <p:txBody>
          <a:bodyPr>
            <a:normAutofit/>
          </a:bodyPr>
          <a:lstStyle/>
          <a:p>
            <a:pPr marL="339725" indent="-11113"/>
            <a:r>
              <a:rPr lang="en-US" dirty="0" smtClean="0"/>
              <a:t>Stream Gaging Program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802466" y="5871702"/>
            <a:ext cx="6587067" cy="502467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DNR Division of Ecological &amp; Water Resources (EWR)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3216"/>
            <a:ext cx="939429" cy="17482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964" y="3358754"/>
            <a:ext cx="1199803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en-US" sz="2400" b="1" kern="0" dirty="0" smtClean="0">
              <a:latin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kern="0" dirty="0" smtClean="0">
                <a:latin typeface="Arial" panose="020B0604020202020204" pitchFamily="34" charset="0"/>
              </a:rPr>
              <a:t/>
            </a:r>
            <a:br>
              <a:rPr lang="en-US" sz="2400" b="1" kern="0" dirty="0" smtClean="0">
                <a:latin typeface="Arial" panose="020B0604020202020204" pitchFamily="34" charset="0"/>
              </a:rPr>
            </a:br>
            <a:endParaRPr lang="en-US" sz="2400" kern="0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DNR Cooperative Stream Gaging Network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700" dirty="0" smtClean="0"/>
              <a:t>+280 Stream gages</a:t>
            </a:r>
          </a:p>
          <a:p>
            <a:pPr lvl="1"/>
            <a:r>
              <a:rPr lang="en-US" sz="2300" dirty="0" smtClean="0"/>
              <a:t>180 with real time data</a:t>
            </a:r>
          </a:p>
          <a:p>
            <a:r>
              <a:rPr lang="en-US" sz="2700" dirty="0" smtClean="0"/>
              <a:t>Uses</a:t>
            </a:r>
          </a:p>
          <a:p>
            <a:pPr lvl="1"/>
            <a:r>
              <a:rPr lang="en-US" sz="2700" dirty="0" smtClean="0"/>
              <a:t>Water </a:t>
            </a:r>
            <a:r>
              <a:rPr lang="en-US" sz="2700" dirty="0"/>
              <a:t>quality</a:t>
            </a:r>
          </a:p>
          <a:p>
            <a:pPr lvl="1"/>
            <a:r>
              <a:rPr lang="en-US" sz="2700" dirty="0" smtClean="0"/>
              <a:t>Flood warning</a:t>
            </a:r>
          </a:p>
          <a:p>
            <a:pPr lvl="1"/>
            <a:r>
              <a:rPr lang="en-US" sz="2700" dirty="0" smtClean="0"/>
              <a:t>Water quantity</a:t>
            </a:r>
          </a:p>
          <a:p>
            <a:pPr lvl="1"/>
            <a:r>
              <a:rPr lang="en-US" sz="2700" dirty="0" smtClean="0"/>
              <a:t>Water recreation</a:t>
            </a:r>
          </a:p>
          <a:p>
            <a:pPr lvl="1"/>
            <a:r>
              <a:rPr lang="en-US" sz="2700" dirty="0" smtClean="0"/>
              <a:t>Sediment loading and stream restoration</a:t>
            </a:r>
          </a:p>
          <a:p>
            <a:r>
              <a:rPr lang="en-US" sz="2700" dirty="0" smtClean="0"/>
              <a:t>Multiple Use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84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Cooperators and Partners: </a:t>
            </a:r>
            <a:br>
              <a:rPr lang="en-US" dirty="0" smtClean="0"/>
            </a:br>
            <a:r>
              <a:rPr lang="en-US" dirty="0" smtClean="0"/>
              <a:t>Sharing of data and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Federal Agencies</a:t>
            </a:r>
          </a:p>
          <a:p>
            <a:pPr lvl="1"/>
            <a:r>
              <a:rPr lang="en-US" dirty="0" smtClean="0"/>
              <a:t>USGS, National Weather Service, USFWS,USACE</a:t>
            </a:r>
          </a:p>
          <a:p>
            <a:r>
              <a:rPr lang="en-US" dirty="0" smtClean="0"/>
              <a:t>State Agencies</a:t>
            </a:r>
          </a:p>
          <a:p>
            <a:pPr lvl="1"/>
            <a:r>
              <a:rPr lang="en-US" dirty="0"/>
              <a:t>PCA, MDA</a:t>
            </a:r>
          </a:p>
          <a:p>
            <a:r>
              <a:rPr lang="en-US" dirty="0" smtClean="0"/>
              <a:t>Local Government</a:t>
            </a:r>
          </a:p>
          <a:p>
            <a:pPr lvl="1"/>
            <a:r>
              <a:rPr lang="en-US" dirty="0" smtClean="0"/>
              <a:t>Watershed </a:t>
            </a:r>
            <a:r>
              <a:rPr lang="en-US" dirty="0"/>
              <a:t>Districts, Cities, </a:t>
            </a:r>
            <a:r>
              <a:rPr lang="en-US" dirty="0" smtClean="0"/>
              <a:t>Counties</a:t>
            </a:r>
            <a:endParaRPr lang="en-US" dirty="0"/>
          </a:p>
          <a:p>
            <a:r>
              <a:rPr lang="en-US" dirty="0" smtClean="0"/>
              <a:t>Private Industry </a:t>
            </a:r>
            <a:r>
              <a:rPr lang="en-US" dirty="0"/>
              <a:t>and </a:t>
            </a:r>
            <a:r>
              <a:rPr lang="en-US" dirty="0" smtClean="0"/>
              <a:t>Organizations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Summer Flooding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Assist National Weather Service for flood predictions and warnings</a:t>
            </a:r>
          </a:p>
          <a:p>
            <a:r>
              <a:rPr lang="en-US" sz="3200" dirty="0" smtClean="0"/>
              <a:t>Critical information for federal aid requests </a:t>
            </a:r>
          </a:p>
          <a:p>
            <a:r>
              <a:rPr lang="en-US" sz="3200" dirty="0" smtClean="0"/>
              <a:t>Planning and infrastructure design and repair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9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3012"/>
            <a:ext cx="10515600" cy="914400"/>
          </a:xfrm>
        </p:spPr>
        <p:txBody>
          <a:bodyPr/>
          <a:lstStyle/>
          <a:p>
            <a:pPr algn="l"/>
            <a:r>
              <a:rPr lang="en-US" dirty="0" smtClean="0"/>
              <a:t>Lake </a:t>
            </a:r>
            <a:r>
              <a:rPr lang="en-US" dirty="0" err="1" smtClean="0"/>
              <a:t>Shetek</a:t>
            </a:r>
            <a:r>
              <a:rPr lang="en-US" dirty="0" smtClean="0"/>
              <a:t>, Murray County: July 2018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000"/>
            <a:ext cx="7212167" cy="55479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3084" y="939084"/>
            <a:ext cx="6858000" cy="497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5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Cooperative Stream Gaging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401" t="2168"/>
          <a:stretch/>
        </p:blipFill>
        <p:spPr>
          <a:xfrm>
            <a:off x="2463114" y="1393218"/>
            <a:ext cx="8048367" cy="54545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48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2999"/>
            <a:ext cx="12192000" cy="9143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2990164"/>
            <a:ext cx="2133600" cy="160020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6" name="Picture 3" descr="Active bank erosion on right bank of Missouri River, southwest of Brockton, M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5066192"/>
            <a:ext cx="2130552" cy="1580921"/>
          </a:xfrm>
          <a:prstGeom prst="rect">
            <a:avLst/>
          </a:prstGeom>
          <a:noFill/>
          <a:ln w="222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838200"/>
            <a:ext cx="2133600" cy="160020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829235"/>
            <a:ext cx="2133600" cy="160020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1" y="829235"/>
            <a:ext cx="2135409" cy="160020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52400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Sediment and Erosion </a:t>
            </a: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impacts in Minnesota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4" y="2883554"/>
            <a:ext cx="2209800" cy="16002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8268605" y="4937874"/>
            <a:ext cx="2166543" cy="1630450"/>
            <a:chOff x="4911639" y="4938083"/>
            <a:chExt cx="2166543" cy="1630450"/>
          </a:xfrm>
        </p:grpSpPr>
        <p:sp>
          <p:nvSpPr>
            <p:cNvPr id="4" name="Rectangle 3"/>
            <p:cNvSpPr/>
            <p:nvPr/>
          </p:nvSpPr>
          <p:spPr>
            <a:xfrm>
              <a:off x="4911639" y="4938083"/>
              <a:ext cx="2166543" cy="1630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9271" y="4954141"/>
              <a:ext cx="2130554" cy="1597916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802659" y="3262184"/>
            <a:ext cx="26937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Water Quality</a:t>
            </a:r>
          </a:p>
          <a:p>
            <a:r>
              <a:rPr lang="en-US" sz="3200" dirty="0" smtClean="0"/>
              <a:t>Debris</a:t>
            </a:r>
          </a:p>
          <a:p>
            <a:r>
              <a:rPr lang="en-US" sz="3200" dirty="0" smtClean="0"/>
              <a:t>Infrastructure</a:t>
            </a:r>
          </a:p>
          <a:p>
            <a:r>
              <a:rPr lang="en-US" sz="3200" dirty="0" smtClean="0"/>
              <a:t>Habitat</a:t>
            </a:r>
          </a:p>
          <a:p>
            <a:r>
              <a:rPr lang="en-US" sz="3200" dirty="0" smtClean="0"/>
              <a:t>Navigation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3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Sediment work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88973" y="1985320"/>
            <a:ext cx="7867135" cy="4150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kern="0" dirty="0"/>
              <a:t>Develop regional sediment loading information in the absence of available on-site local data for </a:t>
            </a:r>
            <a:r>
              <a:rPr lang="en-US" sz="3200" kern="0" dirty="0" smtClean="0"/>
              <a:t> </a:t>
            </a:r>
            <a:r>
              <a:rPr lang="en-US" sz="3200" kern="0" dirty="0"/>
              <a:t>channel restoration </a:t>
            </a:r>
            <a:r>
              <a:rPr lang="en-US" sz="3200" kern="0" dirty="0" smtClean="0"/>
              <a:t>projects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en-US" sz="3200" kern="0" dirty="0" smtClean="0"/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kern="0" dirty="0" smtClean="0"/>
              <a:t>Drainage </a:t>
            </a:r>
            <a:r>
              <a:rPr lang="en-US" sz="3200" kern="0" dirty="0"/>
              <a:t>area, </a:t>
            </a:r>
            <a:endParaRPr lang="en-US" sz="3200" kern="0" dirty="0" smtClean="0"/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kern="0" dirty="0" smtClean="0"/>
              <a:t>Stability/stream characteristics,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kern="0" dirty="0" smtClean="0"/>
              <a:t>Geology</a:t>
            </a:r>
            <a:endParaRPr lang="en-US" sz="3200" kern="0" dirty="0"/>
          </a:p>
        </p:txBody>
      </p:sp>
    </p:spTree>
    <p:extLst>
      <p:ext uri="{BB962C8B-B14F-4D97-AF65-F5344CB8AC3E}">
        <p14:creationId xmlns:p14="http://schemas.microsoft.com/office/powerpoint/2010/main" val="27539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884724" y="79802"/>
            <a:ext cx="5850606" cy="6778198"/>
            <a:chOff x="3608173" y="73152"/>
            <a:chExt cx="4646142" cy="53967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9" r="11822" b="18255"/>
            <a:stretch/>
          </p:blipFill>
          <p:spPr>
            <a:xfrm>
              <a:off x="3608173" y="73152"/>
              <a:ext cx="4646142" cy="5396772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5638800" y="942975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667500" y="213360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553200" y="213360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524500" y="131445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057900" y="182880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114800" y="1895475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876800" y="297180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114800" y="358140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259030" y="400050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867400" y="388620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553200" y="457200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363805" y="445770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543675" y="487680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410325" y="4467225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478105" y="37719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562600" y="40005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373330" y="41148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572250" y="43434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657975" y="447675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334000" y="4600575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886200" y="18288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286500" y="4600575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699436" y="3570115"/>
            <a:ext cx="3523207" cy="1107281"/>
            <a:chOff x="600075" y="1311414"/>
            <a:chExt cx="3523207" cy="1107281"/>
          </a:xfrm>
        </p:grpSpPr>
        <p:sp>
          <p:nvSpPr>
            <p:cNvPr id="27" name="Oval 26"/>
            <p:cNvSpPr/>
            <p:nvPr/>
          </p:nvSpPr>
          <p:spPr>
            <a:xfrm>
              <a:off x="609600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81075" y="1311414"/>
              <a:ext cx="31422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Univers 47 CondensedLight" pitchFamily="34" charset="0"/>
                </a:rPr>
                <a:t>Good/Fair Stability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600075" y="2019300"/>
              <a:ext cx="228600" cy="22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81075" y="1895475"/>
              <a:ext cx="23022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Univers 47 CondensedLight" pitchFamily="34" charset="0"/>
                </a:rPr>
                <a:t>Poor Stability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7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452" y="-30357"/>
            <a:ext cx="5331099" cy="688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2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069" y="0"/>
            <a:ext cx="9144000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5319" y="0"/>
            <a:ext cx="8468496" cy="64633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Summary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7999" y="2274837"/>
            <a:ext cx="61701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5319" y="3468688"/>
            <a:ext cx="733991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en-US" sz="2500" b="1" dirty="0">
                <a:solidFill>
                  <a:schemeClr val="bg1"/>
                </a:solidFill>
              </a:rPr>
              <a:t>No analytical models accurately predict in-channel suspended and bedload concentrations</a:t>
            </a:r>
          </a:p>
          <a:p>
            <a:pPr marL="514350" indent="-514350">
              <a:buFontTx/>
              <a:buAutoNum type="arabicPeriod"/>
            </a:pPr>
            <a:r>
              <a:rPr lang="en-US" sz="2500" b="1" dirty="0">
                <a:solidFill>
                  <a:schemeClr val="bg1"/>
                </a:solidFill>
              </a:rPr>
              <a:t>Understanding Sediment concentrations is essential to understanding river processes and stability </a:t>
            </a:r>
          </a:p>
          <a:p>
            <a:pPr marL="514350" indent="-514350">
              <a:buFontTx/>
              <a:buAutoNum type="arabicPeriod"/>
            </a:pPr>
            <a:r>
              <a:rPr lang="en-US" sz="2500" b="1" dirty="0">
                <a:solidFill>
                  <a:schemeClr val="bg1"/>
                </a:solidFill>
              </a:rPr>
              <a:t>Collection of sediment and associated modelling is filling in gap in the WRAPS process</a:t>
            </a:r>
          </a:p>
          <a:p>
            <a:pPr marL="514350" indent="-514350">
              <a:buFontTx/>
              <a:buAutoNum type="arabicPeriod"/>
            </a:pPr>
            <a:r>
              <a:rPr lang="en-US" sz="2500" b="1" dirty="0">
                <a:solidFill>
                  <a:schemeClr val="bg1"/>
                </a:solidFill>
              </a:rPr>
              <a:t>Predicting Sediment annual loads will improve channel restoration design</a:t>
            </a:r>
          </a:p>
        </p:txBody>
      </p:sp>
    </p:spTree>
    <p:extLst>
      <p:ext uri="{BB962C8B-B14F-4D97-AF65-F5344CB8AC3E}">
        <p14:creationId xmlns:p14="http://schemas.microsoft.com/office/powerpoint/2010/main" val="136516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i="1" dirty="0" smtClean="0"/>
              <a:t>Water Quantity Monitoring Programs</a:t>
            </a:r>
            <a:br>
              <a:rPr lang="en-US" b="1" i="1" dirty="0" smtClean="0"/>
            </a:br>
            <a:endParaRPr lang="en-US" b="1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Lake Water Levels</a:t>
            </a:r>
          </a:p>
          <a:p>
            <a:r>
              <a:rPr lang="en-US" sz="3600" dirty="0" smtClean="0"/>
              <a:t>Precipitation and Climate</a:t>
            </a:r>
          </a:p>
          <a:p>
            <a:r>
              <a:rPr lang="en-US" sz="3600" dirty="0" smtClean="0"/>
              <a:t>Groundwater Levels</a:t>
            </a:r>
          </a:p>
          <a:p>
            <a:r>
              <a:rPr lang="en-US" sz="3600" dirty="0" smtClean="0"/>
              <a:t>Stream Flow and Water Levels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8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importance of hydrologic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727" y="1422400"/>
            <a:ext cx="10661073" cy="4754563"/>
          </a:xfrm>
        </p:spPr>
        <p:txBody>
          <a:bodyPr/>
          <a:lstStyle/>
          <a:p>
            <a:r>
              <a:rPr lang="en-US" sz="3200" dirty="0" smtClean="0"/>
              <a:t>Defining changes in local,  regional and statewide hydrology</a:t>
            </a:r>
          </a:p>
          <a:p>
            <a:pPr lvl="1"/>
            <a:r>
              <a:rPr lang="en-US" sz="2500" dirty="0" smtClean="0"/>
              <a:t>Change in the rainfall / runoff relationship through time</a:t>
            </a:r>
          </a:p>
          <a:p>
            <a:pPr lvl="1"/>
            <a:r>
              <a:rPr lang="en-US" sz="2500" dirty="0"/>
              <a:t>Define the climatic </a:t>
            </a:r>
            <a:r>
              <a:rPr lang="en-US" sz="2500" dirty="0" smtClean="0"/>
              <a:t>conditions and land use activities </a:t>
            </a:r>
            <a:r>
              <a:rPr lang="en-US" sz="2500" dirty="0"/>
              <a:t>within the hydrologic </a:t>
            </a:r>
            <a:r>
              <a:rPr lang="en-US" sz="2500" dirty="0" smtClean="0"/>
              <a:t>records</a:t>
            </a:r>
          </a:p>
          <a:p>
            <a:pPr lvl="1"/>
            <a:r>
              <a:rPr lang="en-US" sz="2500" dirty="0" smtClean="0"/>
              <a:t>Frequency and intensity of extreme hydrologic events – Floods, Droughts</a:t>
            </a:r>
          </a:p>
          <a:p>
            <a:pPr lvl="1"/>
            <a:r>
              <a:rPr lang="en-US" sz="2500" dirty="0" smtClean="0"/>
              <a:t>Influence on Minnesota’s water use and infrastructure</a:t>
            </a:r>
            <a:endParaRPr lang="en-US" sz="25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2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90208"/>
          </a:xfrm>
        </p:spPr>
        <p:txBody>
          <a:bodyPr>
            <a:normAutofit/>
          </a:bodyPr>
          <a:lstStyle/>
          <a:p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pic>
        <p:nvPicPr>
          <p:cNvPr id="8" name="Picture 7" descr="legacy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00545" y="5282920"/>
            <a:ext cx="762919" cy="1419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10" y="5394373"/>
            <a:ext cx="3897430" cy="1416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7" y="721097"/>
            <a:ext cx="2438611" cy="8992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253" y="475136"/>
            <a:ext cx="1779494" cy="1754779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47" y="1652037"/>
            <a:ext cx="5780907" cy="168818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4" y="4056845"/>
            <a:ext cx="4945500" cy="839554"/>
          </a:xfrm>
          <a:prstGeom prst="rect">
            <a:avLst/>
          </a:prstGeom>
        </p:spPr>
      </p:pic>
      <p:pic>
        <p:nvPicPr>
          <p:cNvPr id="3076" name="Picture 4" descr="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579" y="3869891"/>
            <a:ext cx="21907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9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Citizen Scientists  - Lake Level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 descr="LakeGage_loc_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352841"/>
            <a:ext cx="6937248" cy="550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4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 Scientists  - </a:t>
            </a:r>
            <a:r>
              <a:rPr lang="en-US" dirty="0" smtClean="0"/>
              <a:t>Precipitation Monitoring Network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 descr="PrecipNetwork_loc_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6790" y="1246186"/>
            <a:ext cx="7773658" cy="5611814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23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Optional Tagline Goes Here </a:t>
            </a:r>
            <a:r>
              <a:rPr lang="en-US" smtClean="0">
                <a:solidFill>
                  <a:schemeClr val="accent1"/>
                </a:solidFill>
              </a:rPr>
              <a:t>|</a:t>
            </a:r>
            <a:r>
              <a:rPr lang="en-US" smtClean="0"/>
              <a:t> mn.gov/websiteurl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7" y="0"/>
            <a:ext cx="8152485" cy="69744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6312" y="89072"/>
            <a:ext cx="81524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Real time weather </a:t>
            </a:r>
            <a:r>
              <a:rPr lang="en-US" sz="4000" b="1" dirty="0" smtClean="0"/>
              <a:t>stations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Agriculture - Irrigation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smtClean="0"/>
              <a:t>Long term changes in climate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1838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Accelerated </a:t>
            </a:r>
            <a:r>
              <a:rPr lang="en-US" b="1" i="1" dirty="0"/>
              <a:t>Ground Water Monitoring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Content Placeholder 6" descr="IMG_1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78739" y="1825625"/>
            <a:ext cx="683452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304800"/>
            <a:ext cx="8686800" cy="1447800"/>
          </a:xfrm>
        </p:spPr>
        <p:txBody>
          <a:bodyPr>
            <a:noAutofit/>
          </a:bodyPr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Accelerated Ground Water Monitoring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7" name="Picture 6" descr="GWmonitoring_loc_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4719" y="778105"/>
            <a:ext cx="7962305" cy="618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91" y="0"/>
            <a:ext cx="8698377" cy="6858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6C283A4-7960-4BFD-B3A5-A2CC5BB2A473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5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31" y="3329597"/>
            <a:ext cx="6272715" cy="3528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Standardization of Equipment and Data Collection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49406"/>
            <a:ext cx="3263503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9/17/2018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Content Placeholder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505" y="1215867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2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NR-powerpoint-templateCLM.potx" id="{18AD8AFD-B400-4816-B147-3D2985E43875}" vid="{4759F2E5-500F-4EBB-B24C-B5115EBBA3B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B02A75-BCB0-4986-B381-502234F6C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E8389D6-E0FD-469D-8587-EA39AB285030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</ds:schemaRefs>
</ds:datastoreItem>
</file>

<file path=customXml/itemProps3.xml><?xml version="1.0" encoding="utf-8"?>
<ds:datastoreItem xmlns:ds="http://schemas.openxmlformats.org/officeDocument/2006/customXml" ds:itemID="{3B153553-7048-44C0-962D-31C90BA4FF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19209</TotalTime>
  <Words>400</Words>
  <Application>Microsoft Office PowerPoint</Application>
  <PresentationFormat>Widescreen</PresentationFormat>
  <Paragraphs>104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NeueHaasGroteskText Std</vt:lpstr>
      <vt:lpstr>Times New Roman</vt:lpstr>
      <vt:lpstr>Univers 47 CondensedLight</vt:lpstr>
      <vt:lpstr>MN.IT</vt:lpstr>
      <vt:lpstr>1_Office Theme</vt:lpstr>
      <vt:lpstr>Office Theme</vt:lpstr>
      <vt:lpstr>2_Office Theme</vt:lpstr>
      <vt:lpstr>3_Office Theme</vt:lpstr>
      <vt:lpstr>Stream Gaging Program</vt:lpstr>
      <vt:lpstr>Water Quantity Monitoring Programs </vt:lpstr>
      <vt:lpstr>Citizen Scientists  - Lake Level Monitoring</vt:lpstr>
      <vt:lpstr>Citizen Scientists  - Precipitation Monitoring Network</vt:lpstr>
      <vt:lpstr>PowerPoint Presentation</vt:lpstr>
      <vt:lpstr>Accelerated Ground Water Monitoring</vt:lpstr>
      <vt:lpstr>PowerPoint Presentation</vt:lpstr>
      <vt:lpstr>PowerPoint Presentation</vt:lpstr>
      <vt:lpstr>Standardization of Equipment and Data Collection  </vt:lpstr>
      <vt:lpstr>DNR Cooperative Stream Gaging Network</vt:lpstr>
      <vt:lpstr>Cooperators and Partners:  Sharing of data and resources</vt:lpstr>
      <vt:lpstr>Summer Flooding 2018</vt:lpstr>
      <vt:lpstr>Lake Shetek, Murray County: July 2018</vt:lpstr>
      <vt:lpstr>Cooperative Stream Gaging </vt:lpstr>
      <vt:lpstr>PowerPoint Presentation</vt:lpstr>
      <vt:lpstr>Sediment work objective</vt:lpstr>
      <vt:lpstr>PowerPoint Presentation</vt:lpstr>
      <vt:lpstr>PowerPoint Presentation</vt:lpstr>
      <vt:lpstr>PowerPoint Presentation</vt:lpstr>
      <vt:lpstr>Additional importance of hydrologic information</vt:lpstr>
      <vt:lpstr>PowerPoint Presentation</vt:lpstr>
    </vt:vector>
  </TitlesOfParts>
  <Manager>type your manager's name here</Manager>
  <Company>Minnesota Department of Natural Resources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 the document title here</dc:title>
  <dc:subject>type keywords here</dc:subject>
  <dc:creator>type the document creator here (for example: an individual or division name)</dc:creator>
  <cp:keywords>also type keywords here</cp:keywords>
  <dc:description/>
  <cp:lastModifiedBy>Kasey Gerkovich</cp:lastModifiedBy>
  <cp:revision>910</cp:revision>
  <cp:lastPrinted>2018-09-17T13:16:41Z</cp:lastPrinted>
  <dcterms:created xsi:type="dcterms:W3CDTF">2016-01-06T16:54:03Z</dcterms:created>
  <dcterms:modified xsi:type="dcterms:W3CDTF">2018-09-17T13:16:54Z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